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6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6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3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57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4" r:id="rId4"/>
    <p:sldId id="259" r:id="rId5"/>
    <p:sldId id="305" r:id="rId6"/>
    <p:sldId id="261" r:id="rId7"/>
    <p:sldId id="263" r:id="rId8"/>
    <p:sldId id="264" r:id="rId9"/>
    <p:sldId id="265" r:id="rId10"/>
    <p:sldId id="476" r:id="rId11"/>
    <p:sldId id="440" r:id="rId12"/>
    <p:sldId id="472" r:id="rId13"/>
    <p:sldId id="473" r:id="rId14"/>
    <p:sldId id="453" r:id="rId15"/>
    <p:sldId id="454" r:id="rId16"/>
    <p:sldId id="451" r:id="rId17"/>
    <p:sldId id="458" r:id="rId18"/>
    <p:sldId id="459" r:id="rId19"/>
    <p:sldId id="460" r:id="rId20"/>
    <p:sldId id="461" r:id="rId21"/>
    <p:sldId id="465" r:id="rId22"/>
    <p:sldId id="463" r:id="rId23"/>
    <p:sldId id="464" r:id="rId24"/>
    <p:sldId id="466" r:id="rId25"/>
    <p:sldId id="457" r:id="rId26"/>
    <p:sldId id="474" r:id="rId27"/>
    <p:sldId id="469" r:id="rId28"/>
    <p:sldId id="470" r:id="rId29"/>
    <p:sldId id="468" r:id="rId30"/>
    <p:sldId id="392" r:id="rId31"/>
    <p:sldId id="391" r:id="rId32"/>
    <p:sldId id="389" r:id="rId33"/>
    <p:sldId id="371" r:id="rId34"/>
    <p:sldId id="388" r:id="rId35"/>
    <p:sldId id="390" r:id="rId36"/>
    <p:sldId id="268" r:id="rId37"/>
    <p:sldId id="372" r:id="rId38"/>
    <p:sldId id="373" r:id="rId39"/>
    <p:sldId id="393" r:id="rId40"/>
    <p:sldId id="374" r:id="rId41"/>
    <p:sldId id="394" r:id="rId42"/>
    <p:sldId id="395" r:id="rId43"/>
    <p:sldId id="375" r:id="rId44"/>
    <p:sldId id="397" r:id="rId45"/>
    <p:sldId id="396" r:id="rId46"/>
    <p:sldId id="376" r:id="rId47"/>
    <p:sldId id="269" r:id="rId48"/>
    <p:sldId id="270" r:id="rId49"/>
    <p:sldId id="272" r:id="rId50"/>
    <p:sldId id="302" r:id="rId51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2"/>
    <p:restoredTop sz="97030"/>
  </p:normalViewPr>
  <p:slideViewPr>
    <p:cSldViewPr>
      <p:cViewPr varScale="1">
        <p:scale>
          <a:sx n="165" d="100"/>
          <a:sy n="165" d="100"/>
        </p:scale>
        <p:origin x="58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05.08.2024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595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6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0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9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40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73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aee39f1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aee39f1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 содержании проектной работы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формате защиты, а также можно ли будет добавить проект в своей портфолио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563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8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36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Specials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Ensembles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Bagging &amp; 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01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80ED6A-50AD-F748-A6F5-488523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Кондорсе (1784 г.)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9BFFA-EA10-D44F-A889-614CF281F46A}"/>
              </a:ext>
            </a:extLst>
          </p:cNvPr>
          <p:cNvSpPr txBox="1"/>
          <p:nvPr/>
        </p:nvSpPr>
        <p:spPr>
          <a:xfrm>
            <a:off x="609600" y="1276350"/>
            <a:ext cx="830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больше или равна 0.5 то с увеличением числа членов жюри вероятность правильного ответа возрастает и стремиться к 1 по мере увеличения их количества.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меньше 0.5 то с увеличением числа членов жюри вероятность правильного ответа стремиться к 0 по мере увеличения их количества.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/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blipFill>
                <a:blip r:embed="rId2"/>
                <a:stretch>
                  <a:fillRect l="-1658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/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→∞,⇒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blipFill>
                <a:blip r:embed="rId3"/>
                <a:stretch>
                  <a:fillRect l="-159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6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7B93-6AFD-4D44-BFDD-33F05F28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</a:t>
            </a:r>
            <a:r>
              <a:rPr lang="ru-RU" dirty="0" err="1"/>
              <a:t>Гальтона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E09B-2E98-8B40-98A7-C2B72EDD2481}"/>
              </a:ext>
            </a:extLst>
          </p:cNvPr>
          <p:cNvSpPr txBox="1"/>
          <p:nvPr/>
        </p:nvSpPr>
        <p:spPr>
          <a:xfrm>
            <a:off x="490582" y="1657350"/>
            <a:ext cx="40783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ярмарке около 800 человек пытались угадать вес быка. Бык весил 1198 фунтов.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Ни один из участников не дал точного ответа.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Среднее предсказание по всем ответам оказалось 1197 фунтов.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CF9DA-0961-4B4E-B4FB-2DAC3C57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53"/>
          <a:stretch/>
        </p:blipFill>
        <p:spPr>
          <a:xfrm>
            <a:off x="4953000" y="1200150"/>
            <a:ext cx="3505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D77A3E0-0E9B-C743-BF92-DF18E8ABE3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78674"/>
            <a:ext cx="7543800" cy="400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11745-E226-8C4C-9988-9AB592159A6E}"/>
              </a:ext>
            </a:extLst>
          </p:cNvPr>
          <p:cNvSpPr txBox="1"/>
          <p:nvPr/>
        </p:nvSpPr>
        <p:spPr>
          <a:xfrm>
            <a:off x="2971800" y="1581150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Выбор с </a:t>
            </a:r>
          </a:p>
          <a:p>
            <a:pPr algn="ctr"/>
            <a:r>
              <a:rPr lang="ru-RU" sz="1200" dirty="0"/>
              <a:t>возвратом</a:t>
            </a:r>
            <a:endParaRPr lang="en-US" sz="120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3FA5F6B-A2B9-B442-A00C-9A2B747EEEE5}"/>
              </a:ext>
            </a:extLst>
          </p:cNvPr>
          <p:cNvSpPr/>
          <p:nvPr/>
        </p:nvSpPr>
        <p:spPr>
          <a:xfrm rot="6324136">
            <a:off x="2974724" y="1822241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D3566D3-B8E9-E34D-8539-AB7DBBB512C8}"/>
              </a:ext>
            </a:extLst>
          </p:cNvPr>
          <p:cNvSpPr/>
          <p:nvPr/>
        </p:nvSpPr>
        <p:spPr>
          <a:xfrm rot="8480726">
            <a:off x="3101908" y="2336769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5CE3C8D-CF06-AC49-B891-DB0344A7D35D}"/>
              </a:ext>
            </a:extLst>
          </p:cNvPr>
          <p:cNvSpPr/>
          <p:nvPr/>
        </p:nvSpPr>
        <p:spPr>
          <a:xfrm rot="10029697">
            <a:off x="3101908" y="2855767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= bootstrap aggregation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BD53D5E-4109-754F-8E58-0AE2D9486A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276350"/>
            <a:ext cx="6715124" cy="33908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6C8367-4798-324A-91CF-8E38AD085CE1}"/>
              </a:ext>
            </a:extLst>
          </p:cNvPr>
          <p:cNvSpPr/>
          <p:nvPr/>
        </p:nvSpPr>
        <p:spPr>
          <a:xfrm>
            <a:off x="914400" y="1123950"/>
            <a:ext cx="5943600" cy="3429000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AAB63-2C17-2B4A-88DC-C17A897A76E6}"/>
              </a:ext>
            </a:extLst>
          </p:cNvPr>
          <p:cNvSpPr txBox="1"/>
          <p:nvPr/>
        </p:nvSpPr>
        <p:spPr>
          <a:xfrm>
            <a:off x="981076" y="1150641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C707DB-A6A1-7642-99D5-3CEF6D65E61F}"/>
              </a:ext>
            </a:extLst>
          </p:cNvPr>
          <p:cNvSpPr/>
          <p:nvPr/>
        </p:nvSpPr>
        <p:spPr>
          <a:xfrm>
            <a:off x="6948712" y="742950"/>
            <a:ext cx="1433288" cy="4069825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8D890-897A-9045-B0B5-FD9E3A083015}"/>
              </a:ext>
            </a:extLst>
          </p:cNvPr>
          <p:cNvSpPr txBox="1"/>
          <p:nvPr/>
        </p:nvSpPr>
        <p:spPr>
          <a:xfrm>
            <a:off x="7612622" y="742950"/>
            <a:ext cx="76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53067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49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0D718-C39B-0449-8EEC-5DF9B526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9" y="895350"/>
            <a:ext cx="7127082" cy="40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4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600" y="2190750"/>
            <a:ext cx="2209800" cy="28193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8856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2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6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9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1219199" y="2088449"/>
            <a:ext cx="167639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00951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1219199" y="3096449"/>
            <a:ext cx="16764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00950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913921" y="4104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913921" y="4608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49310" y="2876550"/>
            <a:ext cx="1686281" cy="533399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49309" y="3409949"/>
            <a:ext cx="1686282" cy="504000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2936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7508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1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1" name="object 5">
            <a:extLst>
              <a:ext uri="{FF2B5EF4-FFF2-40B4-BE49-F238E27FC236}">
                <a16:creationId xmlns:a16="http://schemas.microsoft.com/office/drawing/2014/main" id="{4ABF14FA-40BB-2E45-AC37-043B350AC7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60" y="1856965"/>
            <a:ext cx="8772233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Stacking &amp; blending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19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809D1-FA41-8F4B-B81D-FEF6B82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80A6BF-B0BE-2040-AF7A-E43C0C9F7B23}"/>
              </a:ext>
            </a:extLst>
          </p:cNvPr>
          <p:cNvSpPr/>
          <p:nvPr/>
        </p:nvSpPr>
        <p:spPr>
          <a:xfrm>
            <a:off x="1447800" y="1879572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D180BA-2474-1040-9DC2-830E2D42B569}"/>
              </a:ext>
            </a:extLst>
          </p:cNvPr>
          <p:cNvSpPr/>
          <p:nvPr/>
        </p:nvSpPr>
        <p:spPr>
          <a:xfrm>
            <a:off x="14478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7907E1-996D-7744-AE9F-B09E64ACFF23}"/>
              </a:ext>
            </a:extLst>
          </p:cNvPr>
          <p:cNvSpPr/>
          <p:nvPr/>
        </p:nvSpPr>
        <p:spPr>
          <a:xfrm>
            <a:off x="1447800" y="3865024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8B55E5-23F8-F44C-8E4C-2FF09D2440AF}"/>
              </a:ext>
            </a:extLst>
          </p:cNvPr>
          <p:cNvSpPr/>
          <p:nvPr/>
        </p:nvSpPr>
        <p:spPr>
          <a:xfrm>
            <a:off x="38100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m(A, B, 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B52931-5F0C-6C4A-9D52-90F6D76313FC}"/>
              </a:ext>
            </a:extLst>
          </p:cNvPr>
          <p:cNvSpPr/>
          <p:nvPr/>
        </p:nvSpPr>
        <p:spPr>
          <a:xfrm>
            <a:off x="6144072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913CC14-896B-534B-9723-18131883F33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124200" y="2261635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4037592-314B-244C-8400-430B3ACE482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24200" y="3254361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84F6A-FD5A-0D49-BA43-CB1A59D00C7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124200" y="325436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7E8467-B952-3B43-B40D-E992A91D90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486400" y="3254361"/>
            <a:ext cx="65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41F577-79F8-214C-88AF-D022C6898C36}"/>
              </a:ext>
            </a:extLst>
          </p:cNvPr>
          <p:cNvSpPr txBox="1"/>
          <p:nvPr/>
        </p:nvSpPr>
        <p:spPr>
          <a:xfrm>
            <a:off x="609600" y="1123950"/>
            <a:ext cx="82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Используем прогнозы других алгоритмов как признаки и на них построим модель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4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609600" y="1123950"/>
            <a:ext cx="497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Blending – </a:t>
            </a:r>
            <a:r>
              <a:rPr lang="ru-RU" dirty="0"/>
              <a:t>как простейшая реализация </a:t>
            </a:r>
            <a:r>
              <a:rPr lang="en-US" dirty="0" err="1"/>
              <a:t>Stacking’a</a:t>
            </a: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826670C-5B11-B549-98A7-EB904FF8F1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756" y="1733550"/>
            <a:ext cx="8044815" cy="29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505664" y="1134555"/>
            <a:ext cx="16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улучшить?</a:t>
            </a:r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9C062EC-F10D-184C-A756-1F0739A40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33" y="1581150"/>
            <a:ext cx="7937548" cy="33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86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Special</a:t>
            </a:r>
            <a:br>
              <a:rPr lang="en-US" dirty="0"/>
            </a:br>
            <a:r>
              <a:rPr lang="en-US" dirty="0"/>
              <a:t>Ensembles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16D5E13-FDDC-224D-A970-DD681138BF8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EA234-3E9C-E742-8BD0-54484070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Специализация </a:t>
            </a:r>
            <a:r>
              <a:rPr lang="en-US" dirty="0"/>
              <a:t>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15DDE-BB5B-CE4A-BAB6-73133001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50118"/>
            <a:ext cx="3600000" cy="162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DC8DA-C12E-F44E-9F42-F3D6161A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78" y="3088743"/>
            <a:ext cx="3600000" cy="161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EBD08-2F28-AA41-B3A1-F0482BB47925}"/>
              </a:ext>
            </a:extLst>
          </p:cNvPr>
          <p:cNvSpPr txBox="1"/>
          <p:nvPr/>
        </p:nvSpPr>
        <p:spPr>
          <a:xfrm>
            <a:off x="4314250" y="1215109"/>
            <a:ext cx="38266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ru-RU" dirty="0"/>
              <a:t>для </a:t>
            </a:r>
            <a:r>
              <a:rPr lang="en-US" dirty="0"/>
              <a:t>ML </a:t>
            </a:r>
            <a:r>
              <a:rPr lang="ru-RU" dirty="0"/>
              <a:t>и работа с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Теоретический минимум для </a:t>
            </a:r>
            <a:r>
              <a:rPr lang="en-US" dirty="0"/>
              <a:t>ML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методы машинного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246A-87CF-FF41-A486-7F43AB7F85D3}"/>
              </a:ext>
            </a:extLst>
          </p:cNvPr>
          <p:cNvSpPr txBox="1"/>
          <p:nvPr/>
        </p:nvSpPr>
        <p:spPr>
          <a:xfrm>
            <a:off x="500550" y="3101702"/>
            <a:ext cx="383630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с учителем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без учителя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Deep Learning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Сбор и анализ текстовых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временных рядов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Рекомендательные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4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Basic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600" b="1" dirty="0">
                <a:solidFill>
                  <a:srgbClr val="FF9900"/>
                </a:solidFill>
              </a:rPr>
              <a:t>Игорь Стурейко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 err="1"/>
              <a:t>Teamlead</a:t>
            </a:r>
            <a:r>
              <a:rPr lang="ru-RU" sz="1200" b="1" dirty="0"/>
              <a:t>, главный инженер проекта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/>
              <a:t>Физический факультет МГУ</a:t>
            </a:r>
            <a:r>
              <a:rPr lang="en-US" sz="1200" b="1" dirty="0"/>
              <a:t>, PhD </a:t>
            </a:r>
            <a:r>
              <a:rPr lang="ru-RU" sz="1200" b="1" dirty="0"/>
              <a:t>теоретическая физика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15+ лет опыта в прикладной математике и математическом моделировании НИИгазэкономика ПАО Газпром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C1D32E20-496A-5641-9195-7B125A28579B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Евгений Ревняков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к.т.н. </a:t>
            </a:r>
            <a:r>
              <a:rPr lang="en-US" sz="1000" dirty="0">
                <a:solidFill>
                  <a:schemeClr val="tx1"/>
                </a:solidFill>
              </a:rPr>
              <a:t>Senior Software Engineer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527" b="652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6701" b="6701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Борис </a:t>
            </a:r>
            <a:r>
              <a:rPr lang="ru-RU" sz="1517" b="1" dirty="0" err="1">
                <a:solidFill>
                  <a:srgbClr val="FF9900"/>
                </a:solidFill>
              </a:rPr>
              <a:t>Цейтлин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ML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Глеб Карпов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4466" b="14466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93637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7" y="404142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4" y="1389897"/>
            <a:ext cx="2141389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Константин Алексин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Специалист по прогнозному моделированию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4503" b="4503"/>
          <a:stretch/>
        </p:blipFill>
        <p:spPr>
          <a:xfrm>
            <a:off x="789920" y="129188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0689" b="10689"/>
          <a:stretch/>
        </p:blipFill>
        <p:spPr>
          <a:xfrm>
            <a:off x="749302" y="267488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5853" b="15853"/>
          <a:stretch/>
        </p:blipFill>
        <p:spPr>
          <a:xfrm>
            <a:off x="789920" y="3880011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4" y="2772890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26080" y="3978021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5293637" y="3978021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389897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Валерий Валов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EdTech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6"/>
          <a:srcRect t="12308" b="12308"/>
          <a:stretch/>
        </p:blipFill>
        <p:spPr>
          <a:xfrm>
            <a:off x="7468371" y="129188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7"/>
          <a:srcRect t="669" b="669"/>
          <a:stretch/>
        </p:blipFill>
        <p:spPr>
          <a:xfrm>
            <a:off x="7466228" y="267488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315408" y="277289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Кирилл Панфилов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Блогер</a:t>
            </a:r>
            <a:r>
              <a:rPr lang="ru-RU" sz="1000" dirty="0">
                <a:solidFill>
                  <a:schemeClr val="tx1"/>
                </a:solidFill>
              </a:rPr>
              <a:t>/программист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8"/>
          <a:srcRect t="7452" b="7452"/>
          <a:stretch/>
        </p:blipFill>
        <p:spPr>
          <a:xfrm>
            <a:off x="7466228" y="3880011"/>
            <a:ext cx="830100" cy="819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491135" y="669270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534821" y="1862921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3980224" y="1847803"/>
            <a:ext cx="3428859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БД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4140833" y="294732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минимум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 flipV="1">
            <a:off x="3008021" y="2137453"/>
            <a:ext cx="972203" cy="1511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1771421" y="958919"/>
            <a:ext cx="2719714" cy="90400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983922"/>
            <a:ext cx="335098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09951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176045" y="3236970"/>
            <a:ext cx="1964789" cy="74695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47969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287952" y="245347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700425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287952" y="2674203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5" name="Google Shape;530;p82">
            <a:extLst>
              <a:ext uri="{FF2B5EF4-FFF2-40B4-BE49-F238E27FC236}">
                <a16:creationId xmlns:a16="http://schemas.microsoft.com/office/drawing/2014/main" id="{F83CD1EB-5BF6-BC4C-B06B-F4343799D9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52101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04E57-C94A-3C4D-A330-D4A7DEF3FED0}"/>
              </a:ext>
            </a:extLst>
          </p:cNvPr>
          <p:cNvSpPr txBox="1"/>
          <p:nvPr/>
        </p:nvSpPr>
        <p:spPr>
          <a:xfrm>
            <a:off x="6686076" y="149479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144226" y="398392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2"/>
            <a:endCxn id="50" idx="2"/>
          </p:cNvCxnSpPr>
          <p:nvPr/>
        </p:nvCxnSpPr>
        <p:spPr>
          <a:xfrm rot="5400000" flipH="1" flipV="1">
            <a:off x="4431059" y="2308206"/>
            <a:ext cx="1" cy="4510032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9220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56598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61979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1771421" y="459357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9F00384A-E8B0-D24D-9B4C-0D8D4931E6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84052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6FC6F23-1F7D-8047-B30E-35ED5FA579FC}"/>
              </a:ext>
            </a:extLst>
          </p:cNvPr>
          <p:cNvSpPr txBox="1"/>
          <p:nvPr/>
        </p:nvSpPr>
        <p:spPr>
          <a:xfrm>
            <a:off x="1771421" y="481430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Вводная лекция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Настройка окружения для работы</a:t>
            </a:r>
            <a:endParaRPr lang="en-US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Базовые типы и структуры данных. Управление потоком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Работа с функциями и данными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Групповая менторская консультация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404809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69" y="399199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119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47510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2321D80C-0B39-C644-9004-B1B5C3433603}"/>
              </a:ext>
            </a:extLst>
          </p:cNvPr>
          <p:cNvSpPr/>
          <p:nvPr/>
        </p:nvSpPr>
        <p:spPr>
          <a:xfrm>
            <a:off x="2226713" y="189305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291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ООП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5920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исключения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8922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продолжение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192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Модули и импорты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5017" y="1945485"/>
            <a:ext cx="94346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80007" y="2210495"/>
            <a:ext cx="147348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4996" y="2475506"/>
            <a:ext cx="200350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9986" y="2740516"/>
            <a:ext cx="25335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24662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1191" y="241014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54012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157333" y="4570460"/>
            <a:ext cx="39600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218481-3AD9-3342-AE7A-E8FB1778A202}"/>
              </a:ext>
            </a:extLst>
          </p:cNvPr>
          <p:cNvCxnSpPr>
            <a:cxnSpLocks/>
            <a:stCxn id="271" idx="2"/>
            <a:endCxn id="33" idx="1"/>
          </p:cNvCxnSpPr>
          <p:nvPr/>
        </p:nvCxnSpPr>
        <p:spPr>
          <a:xfrm rot="16200000" flipH="1">
            <a:off x="1813079" y="1677423"/>
            <a:ext cx="40733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со встроенными модулями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Файлы и сеть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687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348077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84470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2616457"/>
            <a:ext cx="692621" cy="69259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xfrm>
            <a:off x="1727549" y="1317655"/>
            <a:ext cx="2095500" cy="327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95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TR" sz="195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endParaRPr lang="en-TR" sz="1700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NumPy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Pandas</a:t>
            </a:r>
            <a:endParaRPr lang="ru-RU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Визуализация данных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Практика: Построение </a:t>
            </a:r>
            <a:r>
              <a:rPr lang="ru-RU" sz="1400" dirty="0" err="1">
                <a:solidFill>
                  <a:srgbClr val="1F1F1F"/>
                </a:solidFill>
                <a:latin typeface="Google Sans"/>
                <a:sym typeface="Roboto"/>
              </a:rPr>
              <a:t>датасета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 из сырых данных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8804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34369" y="293195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8017949-1E75-194E-94F4-04C0C8C92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6352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0" name="Notched Right Arrow 29">
            <a:extLst>
              <a:ext uri="{FF2B5EF4-FFF2-40B4-BE49-F238E27FC236}">
                <a16:creationId xmlns:a16="http://schemas.microsoft.com/office/drawing/2014/main" id="{C501120B-075B-9B48-88C0-54C9E8B22C08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Бонус: 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Бонус: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Join, exists, 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вложенные запросы,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group by, having</a:t>
            </a:r>
            <a:endParaRPr lang="ru-RU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c: 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Оконные функции в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3114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06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Матрицы. Основные понятия и операции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линейной алгебры: базис, отображение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Матричные разложения. Практика в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Дифференцирование и оптимизация функций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7428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Практика. Дифференцирование и оптимизация функций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Метод наименьших квадратов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488551" y="3001951"/>
            <a:ext cx="305639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F6177A2C-F976-114E-9D6C-603526797BB7}"/>
              </a:ext>
            </a:extLst>
          </p:cNvPr>
          <p:cNvSpPr/>
          <p:nvPr/>
        </p:nvSpPr>
        <p:spPr>
          <a:xfrm rot="5400000">
            <a:off x="8479874" y="4272531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A0D77B94-D03C-AE45-AB1A-2CDCA515397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6962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AAEEEC-958E-2443-B10C-10D5A3E5103C}"/>
              </a:ext>
            </a:extLst>
          </p:cNvPr>
          <p:cNvSpPr txBox="1"/>
          <p:nvPr/>
        </p:nvSpPr>
        <p:spPr>
          <a:xfrm rot="20748746">
            <a:off x="7534370" y="4513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1374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27138" y="1117438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Аксиоматика теории вероятностей. Случайные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Многомерные случайные величины. ЦПТ. Практика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Основные понятия статистики. Точечные оценки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Проверка гипотез (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A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 тестирование)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33407" y="1696702"/>
            <a:ext cx="393270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68397" y="1961712"/>
            <a:ext cx="923291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303386" y="2226723"/>
            <a:ext cx="1453312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38376" y="2491733"/>
            <a:ext cx="1983333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8544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Исследование зависимостей: номинальные, порядковые и количественные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Практика. Исследование зависимостей: номинальные, порядковые и количественные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73365" y="2756744"/>
            <a:ext cx="2513354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508355" y="3021754"/>
            <a:ext cx="3043375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2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Введение в машинное обучение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Задача регрессии. Линейная регрессия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Задача классификации. Метод ближайших соседей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Выбор темы курсового проекта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173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564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7960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5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Feature engineering &amp; advanced preprocessing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578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969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81726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Логистическая регрессия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8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Консультация по проектам и домашним заданиям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18" name="Table 23">
            <a:extLst>
              <a:ext uri="{FF2B5EF4-FFF2-40B4-BE49-F238E27FC236}">
                <a16:creationId xmlns:a16="http://schemas.microsoft.com/office/drawing/2014/main" id="{685AC7D5-8E46-554E-AC25-43436FD15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9864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Результат</a:t>
            </a:r>
            <a:endParaRPr dirty="0"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00550" y="1076131"/>
            <a:ext cx="8520600" cy="37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Что получите от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en-US" sz="1200" dirty="0"/>
              <a:t>Python. </a:t>
            </a:r>
            <a:r>
              <a:rPr lang="ru-RU" sz="1200" dirty="0"/>
              <a:t>Освоите основы и научитесь использовать его в задачах </a:t>
            </a:r>
            <a:r>
              <a:rPr lang="en-US" sz="1200" dirty="0"/>
              <a:t>Machine Learning.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Математика. Вспомните ключевые разделы, чтобы понимать теоретические основы и принципы работы алгоритмов Машинного Обучения.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Классические модели </a:t>
            </a:r>
            <a:r>
              <a:rPr lang="en-US" sz="1200" dirty="0"/>
              <a:t>Machine Learning.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Познакомитесь с коллегами и возможно </a:t>
            </a:r>
            <a:r>
              <a:rPr lang="ru-RU" sz="1200" b="1" i="1" dirty="0"/>
              <a:t>создадите группу </a:t>
            </a:r>
            <a:r>
              <a:rPr lang="ru-RU" sz="1200" dirty="0"/>
              <a:t>для собственного пет-проекта</a:t>
            </a:r>
            <a:endParaRPr sz="1200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endParaRPr lang="en-US" sz="1200" b="1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За время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Git, Shell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Вспомните теорию вероятностей и математическую статистику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Попробуете решать реальные бизнес-задачи при помощи методов машинного обучения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Python-</a:t>
            </a:r>
            <a:r>
              <a:rPr lang="ru-RU" sz="1200" dirty="0"/>
              <a:t>библиотеками для </a:t>
            </a:r>
            <a:r>
              <a:rPr lang="en-US" sz="1200" dirty="0"/>
              <a:t>Machine Learning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ориентироваться в различных направлениях </a:t>
            </a:r>
            <a:r>
              <a:rPr lang="en-US" sz="1200" dirty="0"/>
              <a:t>Data Science</a:t>
            </a:r>
            <a:endParaRPr lang="en-TR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Два раза в неделю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709480" y="252761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Бэггинг</a:t>
            </a: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09480" y="300485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Случайный лес /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</a:p>
        </p:txBody>
      </p: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09480" y="2715716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09480" y="3482095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Стэкинг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Блэндинг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09480" y="3192955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09480" y="2050378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Бутстрап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lang="ru-RU"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09480" y="2238477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09480" y="3959334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09480" y="3670194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  <p:sp>
        <p:nvSpPr>
          <p:cNvPr id="17" name="Google Shape;235;p37">
            <a:extLst>
              <a:ext uri="{FF2B5EF4-FFF2-40B4-BE49-F238E27FC236}">
                <a16:creationId xmlns:a16="http://schemas.microsoft.com/office/drawing/2014/main" id="{4B96D085-0EF6-444F-B760-331C744CFAF6}"/>
              </a:ext>
            </a:extLst>
          </p:cNvPr>
          <p:cNvSpPr/>
          <p:nvPr/>
        </p:nvSpPr>
        <p:spPr>
          <a:xfrm>
            <a:off x="709480" y="1095900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</a:p>
        </p:txBody>
      </p:sp>
      <p:sp>
        <p:nvSpPr>
          <p:cNvPr id="25" name="Google Shape;235;p37">
            <a:extLst>
              <a:ext uri="{FF2B5EF4-FFF2-40B4-BE49-F238E27FC236}">
                <a16:creationId xmlns:a16="http://schemas.microsoft.com/office/drawing/2014/main" id="{997DCA64-D31D-544D-B5A2-2A5FF11419C5}"/>
              </a:ext>
            </a:extLst>
          </p:cNvPr>
          <p:cNvSpPr/>
          <p:nvPr/>
        </p:nvSpPr>
        <p:spPr>
          <a:xfrm>
            <a:off x="709480" y="1573139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ru-RU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Отус</a:t>
            </a:r>
            <a:endParaRPr lang="ru-RU"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238;p37">
            <a:extLst>
              <a:ext uri="{FF2B5EF4-FFF2-40B4-BE49-F238E27FC236}">
                <a16:creationId xmlns:a16="http://schemas.microsoft.com/office/drawing/2014/main" id="{A111B34A-B3D1-3248-BDC7-18F43907C007}"/>
              </a:ext>
            </a:extLst>
          </p:cNvPr>
          <p:cNvSpPr/>
          <p:nvPr/>
        </p:nvSpPr>
        <p:spPr>
          <a:xfrm>
            <a:off x="709480" y="443657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" name="Google Shape;242;p37">
            <a:extLst>
              <a:ext uri="{FF2B5EF4-FFF2-40B4-BE49-F238E27FC236}">
                <a16:creationId xmlns:a16="http://schemas.microsoft.com/office/drawing/2014/main" id="{C9220660-64D4-C448-9463-506753DCA396}"/>
              </a:ext>
            </a:extLst>
          </p:cNvPr>
          <p:cNvCxnSpPr>
            <a:cxnSpLocks/>
            <a:stCxn id="17" idx="1"/>
            <a:endCxn id="25" idx="1"/>
          </p:cNvCxnSpPr>
          <p:nvPr/>
        </p:nvCxnSpPr>
        <p:spPr>
          <a:xfrm rot="10800000" flipV="1">
            <a:off x="709480" y="1283999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242;p37">
            <a:extLst>
              <a:ext uri="{FF2B5EF4-FFF2-40B4-BE49-F238E27FC236}">
                <a16:creationId xmlns:a16="http://schemas.microsoft.com/office/drawing/2014/main" id="{2C467F45-AE94-B24E-97E9-068C3FDA4857}"/>
              </a:ext>
            </a:extLst>
          </p:cNvPr>
          <p:cNvCxnSpPr>
            <a:cxnSpLocks/>
            <a:stCxn id="25" idx="1"/>
            <a:endCxn id="13" idx="1"/>
          </p:cNvCxnSpPr>
          <p:nvPr/>
        </p:nvCxnSpPr>
        <p:spPr>
          <a:xfrm rot="10800000" flipV="1">
            <a:off x="709480" y="1761238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" name="Google Shape;242;p37">
            <a:extLst>
              <a:ext uri="{FF2B5EF4-FFF2-40B4-BE49-F238E27FC236}">
                <a16:creationId xmlns:a16="http://schemas.microsoft.com/office/drawing/2014/main" id="{1121495F-5149-764F-A4C9-EF40761CD604}"/>
              </a:ext>
            </a:extLst>
          </p:cNvPr>
          <p:cNvCxnSpPr>
            <a:cxnSpLocks/>
            <a:stCxn id="16" idx="1"/>
            <a:endCxn id="36" idx="1"/>
          </p:cNvCxnSpPr>
          <p:nvPr/>
        </p:nvCxnSpPr>
        <p:spPr>
          <a:xfrm rot="10800000" flipV="1">
            <a:off x="709480" y="4147434"/>
            <a:ext cx="12700" cy="47724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14810</TotalTime>
  <Words>1598</Words>
  <Application>Microsoft Macintosh PowerPoint</Application>
  <PresentationFormat>On-screen Show (16:9)</PresentationFormat>
  <Paragraphs>378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AkayaTelivigala</vt:lpstr>
      <vt:lpstr>Arial</vt:lpstr>
      <vt:lpstr>Bradley Hand</vt:lpstr>
      <vt:lpstr>Calibri</vt:lpstr>
      <vt:lpstr>Cambria Math</vt:lpstr>
      <vt:lpstr>Google Sans</vt:lpstr>
      <vt:lpstr>Roboto</vt:lpstr>
      <vt:lpstr>Roboto</vt:lpstr>
      <vt:lpstr>Office Theme</vt:lpstr>
      <vt:lpstr>ML Specials Ensembles</vt:lpstr>
      <vt:lpstr>Проверить, идет ли запись</vt:lpstr>
      <vt:lpstr>ML Special Ensembles</vt:lpstr>
      <vt:lpstr>Правила вебинара</vt:lpstr>
      <vt:lpstr>Маршрут вебинара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Bagging &amp; Random forest</vt:lpstr>
      <vt:lpstr>Принцип Кондорсе (1784 г.)</vt:lpstr>
      <vt:lpstr>Эксперимент Гальтона</vt:lpstr>
      <vt:lpstr>Bootstrap</vt:lpstr>
      <vt:lpstr>Bagging = bootstrap aggregation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Stacking &amp; blending</vt:lpstr>
      <vt:lpstr>Stacking</vt:lpstr>
      <vt:lpstr>Blending</vt:lpstr>
      <vt:lpstr>Blending</vt:lpstr>
      <vt:lpstr>Практика</vt:lpstr>
      <vt:lpstr>Специализация Machine Learning</vt:lpstr>
      <vt:lpstr>О курсе ML Basic</vt:lpstr>
      <vt:lpstr>Команда курса</vt:lpstr>
      <vt:lpstr>Команда курса</vt:lpstr>
      <vt:lpstr>Команда курса</vt:lpstr>
      <vt:lpstr>Команда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Результат</vt:lpstr>
      <vt:lpstr>Как будем учиться?</vt:lpstr>
      <vt:lpstr>Лайфхаки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154</cp:revision>
  <dcterms:created xsi:type="dcterms:W3CDTF">2023-10-10T14:19:39Z</dcterms:created>
  <dcterms:modified xsi:type="dcterms:W3CDTF">2024-08-05T08:21:09Z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